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17" r:id="rId5"/>
    <p:sldMasterId id="2147483718" r:id="rId6"/>
    <p:sldMasterId id="2147483719" r:id="rId7"/>
  </p:sldMasterIdLst>
  <p:notesMasterIdLst>
    <p:notesMasterId r:id="rId19"/>
  </p:notesMasterIdLst>
  <p:sldIdLst>
    <p:sldId id="518" r:id="rId8"/>
    <p:sldId id="541" r:id="rId9"/>
    <p:sldId id="573" r:id="rId10"/>
    <p:sldId id="562" r:id="rId11"/>
    <p:sldId id="567" r:id="rId12"/>
    <p:sldId id="568" r:id="rId13"/>
    <p:sldId id="569" r:id="rId14"/>
    <p:sldId id="574" r:id="rId15"/>
    <p:sldId id="575" r:id="rId16"/>
    <p:sldId id="576" r:id="rId17"/>
    <p:sldId id="5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2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8CD1E-FC92-4EB9-8840-769F76D0A8EF}" type="datetimeFigureOut">
              <a:rPr lang="en-IN" smtClean="0"/>
              <a:pPr/>
              <a:t>17-03-2021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46E8B-0163-4EB1-A36A-EBBDC3DAAB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6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36269" y="131868"/>
            <a:ext cx="9232852" cy="1036904"/>
          </a:xfr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0044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N" dirty="0"/>
              <a:t>Heading 01 – Calibri Light(Headings) Bold 36pt maximum 2 lines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17E55-F400-436D-9A6D-32E2CF76DE29}"/>
              </a:ext>
            </a:extLst>
          </p:cNvPr>
          <p:cNvPicPr/>
          <p:nvPr userDrawn="1"/>
        </p:nvPicPr>
        <p:blipFill rotWithShape="1">
          <a:blip r:embed="rId2"/>
          <a:srcRect t="25510" b="18307"/>
          <a:stretch/>
        </p:blipFill>
        <p:spPr>
          <a:xfrm>
            <a:off x="10651441" y="141238"/>
            <a:ext cx="1304290" cy="4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0" y="3"/>
            <a:ext cx="121920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IN" dirty="0"/>
          </a:p>
          <a:p>
            <a:endParaRPr lang="en-IN" dirty="0"/>
          </a:p>
          <a:p>
            <a:r>
              <a:rPr lang="en-IN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986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stlecone Pine Pic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" y="0"/>
            <a:ext cx="1218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 userDrawn="1">
            <p:ph idx="15" hasCustomPrompt="1"/>
          </p:nvPr>
        </p:nvSpPr>
        <p:spPr>
          <a:xfrm>
            <a:off x="236268" y="1300641"/>
            <a:ext cx="11716384" cy="5027265"/>
          </a:xfrm>
        </p:spPr>
        <p:txBody>
          <a:bodyPr/>
          <a:lstStyle>
            <a:lvl1pPr marL="457189" indent="-457189">
              <a:buClr>
                <a:srgbClr val="004492"/>
              </a:buClr>
              <a:buSzPct val="90000"/>
              <a:buFont typeface="Open Sans Extrabold" panose="020B0906030804020204" pitchFamily="34" charset="0"/>
              <a:buChar char="&gt;"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90575" indent="-380990"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 3" panose="05040102010807070707" pitchFamily="18" charset="2"/>
              <a:buChar char="}"/>
              <a:defRPr sz="1800" baseline="0"/>
            </a:lvl2pPr>
            <a:lvl3pPr marL="1523962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anose="05020102010507070707" pitchFamily="18" charset="2"/>
              <a:buChar char="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3pPr>
            <a:lvl4pPr marL="2057349" indent="-228594"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▪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4pPr>
          </a:lstStyle>
          <a:p>
            <a:pPr lvl="0"/>
            <a:r>
              <a:rPr lang="en-US" dirty="0"/>
              <a:t>Bullet point First level 24pt - Calibri (Body)</a:t>
            </a:r>
          </a:p>
          <a:p>
            <a:pPr lvl="1"/>
            <a:r>
              <a:rPr lang="en-US" dirty="0"/>
              <a:t>Bullet point second level 18pt – Calibri(Body)</a:t>
            </a:r>
          </a:p>
          <a:p>
            <a:pPr lvl="2"/>
            <a:r>
              <a:rPr lang="en-US" dirty="0"/>
              <a:t>Bullet point third level 16pt Calibri (Light)</a:t>
            </a:r>
          </a:p>
          <a:p>
            <a:pPr lvl="3"/>
            <a:r>
              <a:rPr lang="en-US" dirty="0"/>
              <a:t>Fourth level 16pt Calibri (Light)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A7A85B-FBA1-433C-85C9-C7B62EA5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69" y="131868"/>
            <a:ext cx="9232852" cy="1036904"/>
          </a:xfr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0044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N" dirty="0"/>
              <a:t>Heading 01 – Calibri Light(Headings) Bold 36pt maximum 2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46D45-5842-485F-AB6E-6D4CD6412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972" b="17524"/>
          <a:stretch/>
        </p:blipFill>
        <p:spPr>
          <a:xfrm>
            <a:off x="9626026" y="124379"/>
            <a:ext cx="244406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224DDA-797D-4204-9EBC-C1E488C76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69" y="131868"/>
            <a:ext cx="9232852" cy="1036904"/>
          </a:xfr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0044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N" dirty="0"/>
              <a:t>Heading 01 – Calibri Light(Headings) Bold 36pt maximum 2 lines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49B66DA-5680-460C-A42E-128F2C4315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129" y="1300641"/>
            <a:ext cx="5760001" cy="61128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– 24pt Calibri (Body)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D8F696-F6EC-4E81-B920-95C819119B1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36129" y="2043796"/>
            <a:ext cx="5760001" cy="4284109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Content: Calibri light 18pt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95A168-5996-4F21-9666-3D42BBB8E2A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35751" y="1300411"/>
            <a:ext cx="5721600" cy="5027493"/>
          </a:xfrm>
        </p:spPr>
        <p:txBody>
          <a:bodyPr/>
          <a:lstStyle>
            <a:lvl1pPr marL="457189" indent="-457189">
              <a:buClr>
                <a:srgbClr val="004492"/>
              </a:buClr>
              <a:buSzPct val="90000"/>
              <a:buFont typeface="Open Sans Extrabold" panose="020B0906030804020204" pitchFamily="34" charset="0"/>
              <a:buChar char="&gt;"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90575" indent="-380990"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 3" panose="05040102010807070707" pitchFamily="18" charset="2"/>
              <a:buChar char="}"/>
              <a:defRPr sz="1800" baseline="0"/>
            </a:lvl2pPr>
            <a:lvl3pPr marL="1523962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anose="05020102010507070707" pitchFamily="18" charset="2"/>
              <a:buChar char=""/>
              <a:defRPr lang="en-U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057349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▪"/>
              <a:defRPr lang="en-U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Bullet point First level 24pt – Calibri (Body)</a:t>
            </a:r>
          </a:p>
          <a:p>
            <a:pPr lvl="1"/>
            <a:r>
              <a:rPr lang="en-US" dirty="0"/>
              <a:t>Bullet point second level 18pt –Calibri (Body)</a:t>
            </a:r>
          </a:p>
          <a:p>
            <a:pPr lvl="2"/>
            <a:r>
              <a:rPr lang="en-US" dirty="0"/>
              <a:t>Bullet point third level 16pt Calibri light</a:t>
            </a:r>
          </a:p>
          <a:p>
            <a:pPr lvl="3"/>
            <a:r>
              <a:rPr lang="en-US" dirty="0"/>
              <a:t>Fourth level 16pt Calibri light</a:t>
            </a:r>
          </a:p>
        </p:txBody>
      </p:sp>
    </p:spTree>
    <p:extLst>
      <p:ext uri="{BB962C8B-B14F-4D97-AF65-F5344CB8AC3E}">
        <p14:creationId xmlns:p14="http://schemas.microsoft.com/office/powerpoint/2010/main" val="239504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55A0C-5C14-4B6B-B16F-729630777850}"/>
              </a:ext>
            </a:extLst>
          </p:cNvPr>
          <p:cNvSpPr txBox="1"/>
          <p:nvPr userDrawn="1"/>
        </p:nvSpPr>
        <p:spPr>
          <a:xfrm>
            <a:off x="3999942" y="6467600"/>
            <a:ext cx="419211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80" kern="1200" dirty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© 2018 Bristlecone. All rights reserved.</a:t>
            </a:r>
            <a:endParaRPr lang="en-IN" sz="108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 slid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 userDrawn="1">
            <p:ph idx="15" hasCustomPrompt="1"/>
          </p:nvPr>
        </p:nvSpPr>
        <p:spPr>
          <a:xfrm>
            <a:off x="236270" y="1272250"/>
            <a:ext cx="3751897" cy="50507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457189" indent="-457189">
              <a:buClr>
                <a:srgbClr val="004492"/>
              </a:buClr>
              <a:buSzPct val="95000"/>
              <a:buFont typeface="Open Sans Extrabold" panose="020B0906030804020204" pitchFamily="34" charset="0"/>
              <a:buChar char="&gt;"/>
              <a:defRPr sz="2133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Clr>
                <a:schemeClr val="tx1">
                  <a:lumMod val="65000"/>
                  <a:lumOff val="35000"/>
                </a:schemeClr>
              </a:buClr>
              <a:buSzPct val="70000"/>
              <a:buFontTx/>
              <a:buNone/>
              <a:defRPr sz="1867" baseline="0"/>
            </a:lvl2pPr>
            <a:lvl3pPr marL="1219170" indent="0">
              <a:buClr>
                <a:srgbClr val="F89828"/>
              </a:buClr>
              <a:buSzPct val="80000"/>
              <a:buFontTx/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4pPr>
          </a:lstStyle>
          <a:p>
            <a:pPr lvl="0"/>
            <a:r>
              <a:rPr lang="en-US" dirty="0"/>
              <a:t>Chapter Heading</a:t>
            </a:r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6" hasCustomPrompt="1"/>
          </p:nvPr>
        </p:nvSpPr>
        <p:spPr>
          <a:xfrm>
            <a:off x="4162389" y="1272251"/>
            <a:ext cx="5246067" cy="50546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rgbClr val="F89828"/>
              </a:buClr>
              <a:buFontTx/>
              <a:buNone/>
              <a:defRPr sz="2133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609585" indent="0">
              <a:buClr>
                <a:schemeClr val="tx1">
                  <a:lumMod val="65000"/>
                  <a:lumOff val="35000"/>
                </a:schemeClr>
              </a:buClr>
              <a:buSzPct val="70000"/>
              <a:buFontTx/>
              <a:buNone/>
              <a:defRPr sz="1867" baseline="0"/>
            </a:lvl2pPr>
            <a:lvl3pPr marL="1219170" indent="0">
              <a:buClr>
                <a:srgbClr val="F89828"/>
              </a:buClr>
              <a:buSzPct val="80000"/>
              <a:buFontTx/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4pPr>
          </a:lstStyle>
          <a:p>
            <a:pPr lvl="0"/>
            <a:r>
              <a:rPr lang="en-US" dirty="0"/>
              <a:t>Chapter Description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7" hasCustomPrompt="1"/>
          </p:nvPr>
        </p:nvSpPr>
        <p:spPr>
          <a:xfrm>
            <a:off x="9562545" y="1272250"/>
            <a:ext cx="2390107" cy="50556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rgbClr val="F89828"/>
              </a:buClr>
              <a:buFontTx/>
              <a:buNone/>
              <a:defRPr sz="2133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609585" indent="0">
              <a:buClr>
                <a:schemeClr val="tx1">
                  <a:lumMod val="65000"/>
                  <a:lumOff val="35000"/>
                </a:schemeClr>
              </a:buClr>
              <a:buSzPct val="70000"/>
              <a:buFontTx/>
              <a:buNone/>
              <a:defRPr sz="1867" baseline="0"/>
            </a:lvl2pPr>
            <a:lvl3pPr marL="1219170" indent="0">
              <a:buClr>
                <a:srgbClr val="F89828"/>
              </a:buClr>
              <a:buSzPct val="80000"/>
              <a:buFontTx/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4pPr>
          </a:lstStyle>
          <a:p>
            <a:pPr lvl="0"/>
            <a:r>
              <a:rPr lang="en-US" dirty="0"/>
              <a:t>Page No.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A7705C-34C5-490A-A636-E6737052E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69" y="131868"/>
            <a:ext cx="9232852" cy="1036904"/>
          </a:xfr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0044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N" dirty="0"/>
              <a:t>Heading 01 – Calibri Light(Headings) Bold 36pt maximum 2 lines</a:t>
            </a:r>
          </a:p>
        </p:txBody>
      </p:sp>
    </p:spTree>
    <p:extLst>
      <p:ext uri="{BB962C8B-B14F-4D97-AF65-F5344CB8AC3E}">
        <p14:creationId xmlns:p14="http://schemas.microsoft.com/office/powerpoint/2010/main" val="270013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 userDrawn="1">
            <p:ph idx="15" hasCustomPrompt="1"/>
          </p:nvPr>
        </p:nvSpPr>
        <p:spPr>
          <a:xfrm>
            <a:off x="236269" y="1272251"/>
            <a:ext cx="9232851" cy="50556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457189" indent="-457189">
              <a:buClr>
                <a:srgbClr val="004492"/>
              </a:buClr>
              <a:buSzPct val="95000"/>
              <a:buFont typeface="Open Sans Extrabold" panose="020B0906030804020204" pitchFamily="34" charset="0"/>
              <a:buChar char="&gt;"/>
              <a:defRPr sz="2133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Clr>
                <a:schemeClr val="tx1">
                  <a:lumMod val="65000"/>
                  <a:lumOff val="35000"/>
                </a:schemeClr>
              </a:buClr>
              <a:buSzPct val="70000"/>
              <a:buFontTx/>
              <a:buNone/>
              <a:defRPr sz="1867" baseline="0"/>
            </a:lvl2pPr>
            <a:lvl3pPr marL="1219170" indent="0">
              <a:buClr>
                <a:srgbClr val="F89828"/>
              </a:buClr>
              <a:buSzPct val="80000"/>
              <a:buFontTx/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4pPr>
          </a:lstStyle>
          <a:p>
            <a:pPr lvl="0"/>
            <a:r>
              <a:rPr lang="en-US" dirty="0"/>
              <a:t>Chapter Heading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7" hasCustomPrompt="1"/>
          </p:nvPr>
        </p:nvSpPr>
        <p:spPr>
          <a:xfrm>
            <a:off x="9562545" y="1272250"/>
            <a:ext cx="2390107" cy="50556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rgbClr val="F89828"/>
              </a:buClr>
              <a:buFontTx/>
              <a:buNone/>
              <a:defRPr sz="2133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609585" indent="0">
              <a:buClr>
                <a:schemeClr val="tx1">
                  <a:lumMod val="65000"/>
                  <a:lumOff val="35000"/>
                </a:schemeClr>
              </a:buClr>
              <a:buSzPct val="70000"/>
              <a:buFontTx/>
              <a:buNone/>
              <a:defRPr sz="1867" baseline="0"/>
            </a:lvl2pPr>
            <a:lvl3pPr marL="1219170" indent="0">
              <a:buClr>
                <a:srgbClr val="F89828"/>
              </a:buClr>
              <a:buSzPct val="80000"/>
              <a:buFontTx/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4pPr>
          </a:lstStyle>
          <a:p>
            <a:pPr lvl="0"/>
            <a:r>
              <a:rPr lang="en-US" dirty="0"/>
              <a:t>Page No.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A7705C-34C5-490A-A636-E6737052E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69" y="131868"/>
            <a:ext cx="9232852" cy="1036904"/>
          </a:xfr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0044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N" dirty="0"/>
              <a:t>Heading 01 – Calibri Light(Headings) Bold 36pt maximum 2 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FBCB6-0A12-4CA8-809F-971536420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972" b="17524"/>
          <a:stretch/>
        </p:blipFill>
        <p:spPr>
          <a:xfrm>
            <a:off x="9562545" y="124379"/>
            <a:ext cx="244406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2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34F79-0971-4150-BCA7-473AD39E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1CA6-0BE4-47E7-8512-9D4C3FA6DB31}" type="datetime1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206EE-1310-4B43-83B2-5DAFD335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4030-EA0B-487F-8860-914BCD5B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892832"/>
            <a:ext cx="7152117" cy="2208245"/>
          </a:xfrm>
          <a:prstGeom prst="rect">
            <a:avLst/>
          </a:prstGeom>
          <a:solidFill>
            <a:srgbClr val="00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7981" y="2374913"/>
            <a:ext cx="6124083" cy="1244083"/>
          </a:xfrm>
        </p:spPr>
        <p:txBody>
          <a:bodyPr anchor="t">
            <a:no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with Picture –Calibri Light (Headings) Bold 32pt maximum 2 lines</a:t>
            </a:r>
            <a:endParaRPr lang="en-IN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7699946" y="1462233"/>
            <a:ext cx="4039929" cy="4187983"/>
          </a:xfrm>
        </p:spPr>
        <p:txBody>
          <a:bodyPr>
            <a:normAutofit/>
          </a:bodyPr>
          <a:lstStyle>
            <a:lvl1pPr marL="0" indent="0">
              <a:buNone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IN" dirty="0"/>
              <a:t>Click icon to add picture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02DA6-2B44-4FFE-9780-D7006403F235}"/>
              </a:ext>
            </a:extLst>
          </p:cNvPr>
          <p:cNvSpPr txBox="1"/>
          <p:nvPr userDrawn="1"/>
        </p:nvSpPr>
        <p:spPr>
          <a:xfrm>
            <a:off x="3999942" y="6467600"/>
            <a:ext cx="419211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80" kern="1200" dirty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© 2018 Bristlecone. All rights reserved.</a:t>
            </a:r>
            <a:endParaRPr lang="en-IN" sz="108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62078-6B95-466F-BACD-BB245A5D5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972" b="17524"/>
          <a:stretch/>
        </p:blipFill>
        <p:spPr>
          <a:xfrm>
            <a:off x="9719910" y="0"/>
            <a:ext cx="244406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892832"/>
            <a:ext cx="7152117" cy="2208245"/>
          </a:xfrm>
          <a:prstGeom prst="rect">
            <a:avLst/>
          </a:prstGeom>
          <a:solidFill>
            <a:srgbClr val="00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7981" y="2374913"/>
            <a:ext cx="6124083" cy="1244083"/>
          </a:xfrm>
        </p:spPr>
        <p:txBody>
          <a:bodyPr anchor="t">
            <a:no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with Picture –Calibri Light (Headings) Bold 32pt maximum 2 lines</a:t>
            </a:r>
            <a:endParaRPr lang="en-IN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699946" y="1462233"/>
            <a:ext cx="4039929" cy="1582727"/>
          </a:xfrm>
        </p:spPr>
        <p:txBody>
          <a:bodyPr>
            <a:normAutofit/>
          </a:bodyPr>
          <a:lstStyle>
            <a:lvl1pPr marL="0" indent="0">
              <a:buNone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IN" dirty="0"/>
              <a:t>Click icon to add Picture 1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699946" y="3506195"/>
            <a:ext cx="4039929" cy="1582727"/>
          </a:xfrm>
        </p:spPr>
        <p:txBody>
          <a:bodyPr>
            <a:normAutofit/>
          </a:bodyPr>
          <a:lstStyle>
            <a:lvl1pPr marL="0" indent="0">
              <a:buNone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IN" dirty="0"/>
              <a:t>Click icon to add Picture 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3596E-4C59-4414-A90C-F9D409877F34}"/>
              </a:ext>
            </a:extLst>
          </p:cNvPr>
          <p:cNvSpPr txBox="1"/>
          <p:nvPr userDrawn="1"/>
        </p:nvSpPr>
        <p:spPr>
          <a:xfrm>
            <a:off x="3999942" y="6467600"/>
            <a:ext cx="419211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80" kern="1200" dirty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© 2018 Bristlecone. All rights reserved.</a:t>
            </a:r>
            <a:endParaRPr lang="en-IN" sz="108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33172-C6FA-432B-8ABF-A7FEE229A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972" b="17524"/>
          <a:stretch/>
        </p:blipFill>
        <p:spPr>
          <a:xfrm>
            <a:off x="9484248" y="52596"/>
            <a:ext cx="244406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B12B-24FC-499D-A230-7BEEBA3D05F9}" type="datetime1">
              <a:rPr lang="en-IN" smtClean="0"/>
              <a:pPr/>
              <a:t>17-03-2021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8E99-61D3-4A8C-9CE8-D10572EB5D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7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3FD26-DB4C-4913-BB85-2F6C0E28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5647E-BFAC-4AB6-8126-2EE957F2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EA44-4A9B-4A42-90F6-B7C0B495C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DD03-3184-4584-AD6C-BA191FDA519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FA052-AC97-45AA-93F9-5F5721B54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D3A2-EEE1-4571-87E4-E84C82C17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D595-7079-45B8-AB93-88356C94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2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2" r:id="rId2"/>
    <p:sldLayoutId id="2147483723" r:id="rId3"/>
    <p:sldLayoutId id="2147483697" r:id="rId4"/>
    <p:sldLayoutId id="2147483721" r:id="rId5"/>
    <p:sldLayoutId id="214748373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B2270-1664-41C1-BAB9-4CF503CB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996DD-9B89-4761-928B-C20ADC21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F0ADF-C9D6-477A-B158-3C20DAD95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F529-C8FC-42E2-A255-928662C88AB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3C7DC-C24A-4B58-BC95-76ED13EF3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40288-FCD4-424F-B25B-08292D39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8289-0BAD-4DA5-8396-9CF8A11E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46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3F0DD1-11D5-4150-96C0-498851D2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706C9-2982-42F4-A57E-24AFAFBA3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53EC9-6D17-4934-9DA1-78DB439DC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0429-7800-48D6-9D8B-9515FAC3B597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052CA-8B3F-4B33-A785-D6B4F3946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C2890-A825-44EA-A27C-118ED1C0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FB24-DC94-4A7E-9F2B-ABB26BC6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429FB-BC1C-4DEB-A69E-2ECBDC4EC432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4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0044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74AB-2FB9-4D4C-9BA7-DA987F22DB18}"/>
              </a:ext>
            </a:extLst>
          </p:cNvPr>
          <p:cNvSpPr txBox="1"/>
          <p:nvPr/>
        </p:nvSpPr>
        <p:spPr>
          <a:xfrm>
            <a:off x="0" y="2412134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Ariba Network Commerce Automation User Manual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Search for PO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97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(Standard Account)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FF155-25C5-4674-937D-A324B63E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6" y="1124263"/>
            <a:ext cx="10887155" cy="5291528"/>
          </a:xfrm>
          <a:prstGeom prst="rect">
            <a:avLst/>
          </a:prstGeom>
        </p:spPr>
      </p:pic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DCA3BFC5-1DB9-4A48-9255-BCA110A9EB94}"/>
              </a:ext>
            </a:extLst>
          </p:cNvPr>
          <p:cNvSpPr/>
          <p:nvPr/>
        </p:nvSpPr>
        <p:spPr>
          <a:xfrm>
            <a:off x="7238316" y="2424830"/>
            <a:ext cx="3525521" cy="1715084"/>
          </a:xfrm>
          <a:prstGeom prst="accentBorderCallout1">
            <a:avLst>
              <a:gd name="adj1" fmla="val 50843"/>
              <a:gd name="adj2" fmla="val -2989"/>
              <a:gd name="adj3" fmla="val -62906"/>
              <a:gd name="adj4" fmla="val -103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For standard account suppliers, they can also search for the PO in their inbox if they remember the PO number</a:t>
            </a:r>
          </a:p>
        </p:txBody>
      </p:sp>
    </p:spTree>
    <p:extLst>
      <p:ext uri="{BB962C8B-B14F-4D97-AF65-F5344CB8AC3E}">
        <p14:creationId xmlns:p14="http://schemas.microsoft.com/office/powerpoint/2010/main" val="409935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74AB-2FB9-4D4C-9BA7-DA987F22DB18}"/>
              </a:ext>
            </a:extLst>
          </p:cNvPr>
          <p:cNvSpPr txBox="1"/>
          <p:nvPr/>
        </p:nvSpPr>
        <p:spPr>
          <a:xfrm>
            <a:off x="0" y="274321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9" y="131868"/>
            <a:ext cx="9232852" cy="752411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3D9AE-D215-4D68-8681-77FF8E327B2B}"/>
              </a:ext>
            </a:extLst>
          </p:cNvPr>
          <p:cNvSpPr txBox="1"/>
          <p:nvPr/>
        </p:nvSpPr>
        <p:spPr>
          <a:xfrm>
            <a:off x="583324" y="925090"/>
            <a:ext cx="11069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goal of this user manual is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Understand the process of how supplier can search for PO on Ariba Network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4745D-3033-4AF4-98DE-70C653BC096E}"/>
              </a:ext>
            </a:extLst>
          </p:cNvPr>
          <p:cNvSpPr/>
          <p:nvPr/>
        </p:nvSpPr>
        <p:spPr>
          <a:xfrm>
            <a:off x="539646" y="884279"/>
            <a:ext cx="11124973" cy="27325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0B887-7B0F-4ADD-89C7-D9C86A8D849B}"/>
              </a:ext>
            </a:extLst>
          </p:cNvPr>
          <p:cNvSpPr/>
          <p:nvPr/>
        </p:nvSpPr>
        <p:spPr>
          <a:xfrm>
            <a:off x="539647" y="3864068"/>
            <a:ext cx="5336498" cy="2440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Target Audience: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Supplier User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F769A-BF24-4EB1-A5CF-5D6EC8D5CDF2}"/>
              </a:ext>
            </a:extLst>
          </p:cNvPr>
          <p:cNvSpPr/>
          <p:nvPr/>
        </p:nvSpPr>
        <p:spPr>
          <a:xfrm>
            <a:off x="6315855" y="3864078"/>
            <a:ext cx="5336498" cy="2440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Course Pre-requisites: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0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C3DBC8-6357-402D-B2F5-1608EC5D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59" y="1366671"/>
            <a:ext cx="9619881" cy="5050202"/>
          </a:xfrm>
          <a:prstGeom prst="rect">
            <a:avLst/>
          </a:prstGeom>
        </p:spPr>
      </p:pic>
      <p:sp>
        <p:nvSpPr>
          <p:cNvPr id="5" name="Callout: Line with Border and Accent Bar 4">
            <a:extLst>
              <a:ext uri="{FF2B5EF4-FFF2-40B4-BE49-F238E27FC236}">
                <a16:creationId xmlns:a16="http://schemas.microsoft.com/office/drawing/2014/main" id="{6E99B839-E33B-4518-BD71-2359A65F485F}"/>
              </a:ext>
            </a:extLst>
          </p:cNvPr>
          <p:cNvSpPr/>
          <p:nvPr/>
        </p:nvSpPr>
        <p:spPr>
          <a:xfrm>
            <a:off x="3576201" y="4937859"/>
            <a:ext cx="2325120" cy="361557"/>
          </a:xfrm>
          <a:prstGeom prst="accentBorderCallout1">
            <a:avLst>
              <a:gd name="adj1" fmla="val 60020"/>
              <a:gd name="adj2" fmla="val -4265"/>
              <a:gd name="adj3" fmla="val 18140"/>
              <a:gd name="adj4" fmla="val -37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Click “Login” button</a:t>
            </a:r>
          </a:p>
        </p:txBody>
      </p:sp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32693E7C-F717-4E1E-AC3D-C629FC0ADC7D}"/>
              </a:ext>
            </a:extLst>
          </p:cNvPr>
          <p:cNvSpPr/>
          <p:nvPr/>
        </p:nvSpPr>
        <p:spPr>
          <a:xfrm>
            <a:off x="5605731" y="3654739"/>
            <a:ext cx="2931256" cy="888777"/>
          </a:xfrm>
          <a:prstGeom prst="accentBorderCallout1">
            <a:avLst>
              <a:gd name="adj1" fmla="val 60020"/>
              <a:gd name="adj2" fmla="val -4265"/>
              <a:gd name="adj3" fmla="val 60622"/>
              <a:gd name="adj4" fmla="val -47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Enter your </a:t>
            </a:r>
            <a:r>
              <a:rPr lang="en-US" b="1" dirty="0">
                <a:solidFill>
                  <a:schemeClr val="bg1"/>
                </a:solidFill>
              </a:rPr>
              <a:t>existing</a:t>
            </a:r>
            <a:r>
              <a:rPr lang="en-US" dirty="0">
                <a:solidFill>
                  <a:schemeClr val="bg1"/>
                </a:solidFill>
              </a:rPr>
              <a:t> Username and Password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F282C-F817-4047-AD25-E0BBC2703FD2}"/>
              </a:ext>
            </a:extLst>
          </p:cNvPr>
          <p:cNvSpPr/>
          <p:nvPr/>
        </p:nvSpPr>
        <p:spPr bwMode="gray">
          <a:xfrm>
            <a:off x="1640021" y="3769688"/>
            <a:ext cx="2554420" cy="98519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89975" tIns="71979" rIns="89975" bIns="71979" rtlCol="0" anchor="ctr"/>
          <a:lstStyle/>
          <a:p>
            <a:pPr algn="ctr" defTabSz="914035" eaLnBrk="1" hangingPunct="1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1798" kern="0">
              <a:solidFill>
                <a:sysClr val="windowText" lastClr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341A1-6ED2-498F-8C50-6030E37BA09D}"/>
              </a:ext>
            </a:extLst>
          </p:cNvPr>
          <p:cNvSpPr/>
          <p:nvPr/>
        </p:nvSpPr>
        <p:spPr bwMode="gray">
          <a:xfrm>
            <a:off x="1716708" y="4800379"/>
            <a:ext cx="961599" cy="36155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89975" tIns="71979" rIns="89975" bIns="71979" rtlCol="0" anchor="ctr"/>
          <a:lstStyle/>
          <a:p>
            <a:pPr algn="ctr" defTabSz="914035" eaLnBrk="1" hangingPunct="1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1798" kern="0">
              <a:solidFill>
                <a:sysClr val="windowText" lastClr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</a:t>
            </a:r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15011901-E631-4C12-85E1-E05C561CFF21}"/>
              </a:ext>
            </a:extLst>
          </p:cNvPr>
          <p:cNvSpPr/>
          <p:nvPr/>
        </p:nvSpPr>
        <p:spPr>
          <a:xfrm>
            <a:off x="3837416" y="1715515"/>
            <a:ext cx="3176956" cy="1142754"/>
          </a:xfrm>
          <a:prstGeom prst="accentBorderCallout1">
            <a:avLst>
              <a:gd name="adj1" fmla="val 18750"/>
              <a:gd name="adj2" fmla="val -8333"/>
              <a:gd name="adj3" fmla="val -7276"/>
              <a:gd name="adj4" fmla="val -3666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IN" dirty="0">
                <a:solidFill>
                  <a:schemeClr val="bg2"/>
                </a:solidFill>
              </a:rPr>
              <a:t>Go to supplier.ariba.com</a:t>
            </a:r>
          </a:p>
        </p:txBody>
      </p:sp>
    </p:spTree>
    <p:extLst>
      <p:ext uri="{BB962C8B-B14F-4D97-AF65-F5344CB8AC3E}">
        <p14:creationId xmlns:p14="http://schemas.microsoft.com/office/powerpoint/2010/main" val="14314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(Enterprise Account)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C0B10-96EE-45F2-93C7-4ED36E46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9" y="1321172"/>
            <a:ext cx="11468184" cy="4495833"/>
          </a:xfrm>
          <a:prstGeom prst="rect">
            <a:avLst/>
          </a:prstGeom>
        </p:spPr>
      </p:pic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D4E4CA28-622B-4870-A518-C6AE996570F6}"/>
              </a:ext>
            </a:extLst>
          </p:cNvPr>
          <p:cNvSpPr/>
          <p:nvPr/>
        </p:nvSpPr>
        <p:spPr>
          <a:xfrm>
            <a:off x="3289751" y="1391224"/>
            <a:ext cx="2931256" cy="888777"/>
          </a:xfrm>
          <a:prstGeom prst="accentBorderCallout1">
            <a:avLst>
              <a:gd name="adj1" fmla="val 60020"/>
              <a:gd name="adj2" fmla="val -4265"/>
              <a:gd name="adj3" fmla="val 59779"/>
              <a:gd name="adj4" fmla="val -50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3. Press on “Inbox”</a:t>
            </a:r>
          </a:p>
        </p:txBody>
      </p:sp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F217784B-F26B-495B-ACB8-B0EF853A3DD0}"/>
              </a:ext>
            </a:extLst>
          </p:cNvPr>
          <p:cNvSpPr/>
          <p:nvPr/>
        </p:nvSpPr>
        <p:spPr>
          <a:xfrm>
            <a:off x="3797641" y="2728116"/>
            <a:ext cx="2325120" cy="1296743"/>
          </a:xfrm>
          <a:prstGeom prst="accentBorderCallout1">
            <a:avLst>
              <a:gd name="adj1" fmla="val 60020"/>
              <a:gd name="adj2" fmla="val -4265"/>
              <a:gd name="adj3" fmla="val -14256"/>
              <a:gd name="adj4" fmla="val -4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4. Click “Orders and Releases” button</a:t>
            </a:r>
          </a:p>
        </p:txBody>
      </p:sp>
    </p:spTree>
    <p:extLst>
      <p:ext uri="{BB962C8B-B14F-4D97-AF65-F5344CB8AC3E}">
        <p14:creationId xmlns:p14="http://schemas.microsoft.com/office/powerpoint/2010/main" val="124778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(Enterprise Account)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39323-DA98-4C24-862F-7868A665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6" y="1362060"/>
            <a:ext cx="11739648" cy="4133880"/>
          </a:xfrm>
          <a:prstGeom prst="rect">
            <a:avLst/>
          </a:prstGeom>
        </p:spPr>
      </p:pic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32EECD2D-8BB6-4F31-8EF9-A71364B99204}"/>
              </a:ext>
            </a:extLst>
          </p:cNvPr>
          <p:cNvSpPr/>
          <p:nvPr/>
        </p:nvSpPr>
        <p:spPr>
          <a:xfrm>
            <a:off x="6095999" y="3189292"/>
            <a:ext cx="3525521" cy="1573539"/>
          </a:xfrm>
          <a:prstGeom prst="accentBorderCallout1">
            <a:avLst>
              <a:gd name="adj1" fmla="val 60020"/>
              <a:gd name="adj2" fmla="val -4265"/>
              <a:gd name="adj3" fmla="val 17016"/>
              <a:gd name="adj4" fmla="val -40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5. 1s way, Supplier can search by customer where he will click on customer then choose from drop down list which customer he wants to process his order</a:t>
            </a:r>
          </a:p>
        </p:txBody>
      </p:sp>
    </p:spTree>
    <p:extLst>
      <p:ext uri="{BB962C8B-B14F-4D97-AF65-F5344CB8AC3E}">
        <p14:creationId xmlns:p14="http://schemas.microsoft.com/office/powerpoint/2010/main" val="257647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(Enterprise Account)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C222B-C240-431C-9DDB-D2AF20FE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5" y="1548854"/>
            <a:ext cx="11572960" cy="4062442"/>
          </a:xfrm>
          <a:prstGeom prst="rect">
            <a:avLst/>
          </a:prstGeom>
        </p:spPr>
      </p:pic>
      <p:sp>
        <p:nvSpPr>
          <p:cNvPr id="8" name="Callout: Line with Border and Accent Bar 7">
            <a:extLst>
              <a:ext uri="{FF2B5EF4-FFF2-40B4-BE49-F238E27FC236}">
                <a16:creationId xmlns:a16="http://schemas.microsoft.com/office/drawing/2014/main" id="{782E0FBC-E697-4592-AE3B-55D167D07D9C}"/>
              </a:ext>
            </a:extLst>
          </p:cNvPr>
          <p:cNvSpPr/>
          <p:nvPr/>
        </p:nvSpPr>
        <p:spPr>
          <a:xfrm>
            <a:off x="6096000" y="2793305"/>
            <a:ext cx="3525521" cy="1573539"/>
          </a:xfrm>
          <a:prstGeom prst="accentBorderCallout1">
            <a:avLst>
              <a:gd name="adj1" fmla="val 60020"/>
              <a:gd name="adj2" fmla="val -4265"/>
              <a:gd name="adj3" fmla="val 67547"/>
              <a:gd name="adj4" fmla="val -61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6. 2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way, using exact number where supplier can search for the PO by choosing exact number and then enter PO and then press search</a:t>
            </a:r>
          </a:p>
        </p:txBody>
      </p:sp>
    </p:spTree>
    <p:extLst>
      <p:ext uri="{BB962C8B-B14F-4D97-AF65-F5344CB8AC3E}">
        <p14:creationId xmlns:p14="http://schemas.microsoft.com/office/powerpoint/2010/main" val="415333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(Enterprise Account)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235E2-AA20-4BFD-9E38-8068B035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9" y="1241958"/>
            <a:ext cx="11720598" cy="5010187"/>
          </a:xfrm>
          <a:prstGeom prst="rect">
            <a:avLst/>
          </a:prstGeom>
        </p:spPr>
      </p:pic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D7C5F91A-3740-400B-9D76-BA9DCA492EF6}"/>
              </a:ext>
            </a:extLst>
          </p:cNvPr>
          <p:cNvSpPr/>
          <p:nvPr/>
        </p:nvSpPr>
        <p:spPr>
          <a:xfrm>
            <a:off x="6541273" y="2554766"/>
            <a:ext cx="3525521" cy="1715084"/>
          </a:xfrm>
          <a:prstGeom prst="accentBorderCallout1">
            <a:avLst>
              <a:gd name="adj1" fmla="val 60020"/>
              <a:gd name="adj2" fmla="val -4265"/>
              <a:gd name="adj3" fmla="val 59457"/>
              <a:gd name="adj4" fmla="val -101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7. 3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 way, using partial number where supplier can search for the PO by choosing partial number and then enter part of the PO or supplier can search by creation date</a:t>
            </a:r>
          </a:p>
        </p:txBody>
      </p:sp>
    </p:spTree>
    <p:extLst>
      <p:ext uri="{BB962C8B-B14F-4D97-AF65-F5344CB8AC3E}">
        <p14:creationId xmlns:p14="http://schemas.microsoft.com/office/powerpoint/2010/main" val="394476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(Standard Account)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D9F0C-837F-4505-BD9F-12E19AA8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8" y="1224686"/>
            <a:ext cx="11882524" cy="4948274"/>
          </a:xfrm>
          <a:prstGeom prst="rect">
            <a:avLst/>
          </a:prstGeom>
        </p:spPr>
      </p:pic>
      <p:sp>
        <p:nvSpPr>
          <p:cNvPr id="8" name="Callout: Line with Border and Accent Bar 7">
            <a:extLst>
              <a:ext uri="{FF2B5EF4-FFF2-40B4-BE49-F238E27FC236}">
                <a16:creationId xmlns:a16="http://schemas.microsoft.com/office/drawing/2014/main" id="{436C59C0-81E8-4E88-A3FB-4929854892F4}"/>
              </a:ext>
            </a:extLst>
          </p:cNvPr>
          <p:cNvSpPr/>
          <p:nvPr/>
        </p:nvSpPr>
        <p:spPr>
          <a:xfrm>
            <a:off x="3348368" y="2889524"/>
            <a:ext cx="3525521" cy="1715084"/>
          </a:xfrm>
          <a:prstGeom prst="accentBorderCallout1">
            <a:avLst>
              <a:gd name="adj1" fmla="val 53902"/>
              <a:gd name="adj2" fmla="val 102245"/>
              <a:gd name="adj3" fmla="val 104032"/>
              <a:gd name="adj4" fmla="val 141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8. Press on “Last 14 days” then press on “Last 200 documents” </a:t>
            </a:r>
          </a:p>
        </p:txBody>
      </p:sp>
    </p:spTree>
    <p:extLst>
      <p:ext uri="{BB962C8B-B14F-4D97-AF65-F5344CB8AC3E}">
        <p14:creationId xmlns:p14="http://schemas.microsoft.com/office/powerpoint/2010/main" val="119158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30AC247-96EB-4F6F-B493-F16356E9F2AD}"/>
              </a:ext>
            </a:extLst>
          </p:cNvPr>
          <p:cNvSpPr txBox="1">
            <a:spLocks/>
          </p:cNvSpPr>
          <p:nvPr/>
        </p:nvSpPr>
        <p:spPr>
          <a:xfrm>
            <a:off x="388669" y="284268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>
                <a:latin typeface="+mn-lt"/>
              </a:rPr>
              <a:t>Search for PO (Standard Account)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AED09-A674-41F1-9D69-C7A6EE88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8" y="1160666"/>
            <a:ext cx="11992063" cy="4986374"/>
          </a:xfrm>
          <a:prstGeom prst="rect">
            <a:avLst/>
          </a:prstGeom>
        </p:spPr>
      </p:pic>
      <p:sp>
        <p:nvSpPr>
          <p:cNvPr id="5" name="Callout: Line with Border and Accent Bar 4">
            <a:extLst>
              <a:ext uri="{FF2B5EF4-FFF2-40B4-BE49-F238E27FC236}">
                <a16:creationId xmlns:a16="http://schemas.microsoft.com/office/drawing/2014/main" id="{F8943C61-C1AC-450E-AA19-7A49C948BFB9}"/>
              </a:ext>
            </a:extLst>
          </p:cNvPr>
          <p:cNvSpPr/>
          <p:nvPr/>
        </p:nvSpPr>
        <p:spPr>
          <a:xfrm>
            <a:off x="6886047" y="3106882"/>
            <a:ext cx="3525521" cy="1715084"/>
          </a:xfrm>
          <a:prstGeom prst="accentBorderCallout1">
            <a:avLst>
              <a:gd name="adj1" fmla="val 50843"/>
              <a:gd name="adj2" fmla="val -2989"/>
              <a:gd name="adj3" fmla="val 113209"/>
              <a:gd name="adj4" fmla="val -81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9. Press on “Purchase Orders” and a list last 200 orders will appear</a:t>
            </a:r>
          </a:p>
        </p:txBody>
      </p:sp>
    </p:spTree>
    <p:extLst>
      <p:ext uri="{BB962C8B-B14F-4D97-AF65-F5344CB8AC3E}">
        <p14:creationId xmlns:p14="http://schemas.microsoft.com/office/powerpoint/2010/main" val="5426020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and Thank You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2901854-1CC8-498D-BED8-0D4CA80963FD}" vid="{85B0B7B3-ED4A-4F53-8E7D-55BA0B50D323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2901854-1CC8-498D-BED8-0D4CA80963FD}" vid="{033C2571-1E86-48F4-80AE-00DD842D92D6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2901854-1CC8-498D-BED8-0D4CA80963FD}" vid="{0C617046-5198-4081-BC8E-2B61A785A0A3}"/>
    </a:ext>
  </a:extLst>
</a:theme>
</file>

<file path=ppt/theme/theme4.xml><?xml version="1.0" encoding="utf-8"?>
<a:theme xmlns:a="http://schemas.openxmlformats.org/drawingml/2006/main" name="Imag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2901854-1CC8-498D-BED8-0D4CA80963FD}" vid="{19F01DC4-AC40-4472-BE3B-049E740F97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32C75B5336C10548A7BC9274FE0A5A00" ma:contentTypeVersion="7" ma:contentTypeDescription="Create a new folder." ma:contentTypeScope="" ma:versionID="d78e2dd99e9ab4b0a4978405256fe6cc">
  <xsd:schema xmlns:xsd="http://www.w3.org/2001/XMLSchema" xmlns:xs="http://www.w3.org/2001/XMLSchema" xmlns:p="http://schemas.microsoft.com/office/2006/metadata/properties" xmlns:ns1="http://schemas.microsoft.com/sharepoint/v3" xmlns:ns2="4fcad233-b354-4afd-a318-877ac56a7029" xmlns:ns3="2824dadc-4a21-4275-a042-09f9c1f50df6" targetNamespace="http://schemas.microsoft.com/office/2006/metadata/properties" ma:root="true" ma:fieldsID="a53c584e984940119bf8219eeec6e889" ns1:_="" ns2:_="" ns3:_="">
    <xsd:import namespace="http://schemas.microsoft.com/sharepoint/v3"/>
    <xsd:import namespace="4fcad233-b354-4afd-a318-877ac56a7029"/>
    <xsd:import namespace="2824dadc-4a21-4275-a042-09f9c1f50df6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d233-b354-4afd-a318-877ac56a7029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4dadc-4a21-4275-a042-09f9c1f50df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13D8D5-7441-4E7F-977F-47143DF59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6CD4D1-AD9A-4D93-A8C6-CEDF25CCD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cad233-b354-4afd-a318-877ac56a7029"/>
    <ds:schemaRef ds:uri="2824dadc-4a21-4275-a042-09f9c1f50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387976-AB6A-4CAC-982D-7952D27AD914}">
  <ds:schemaRefs>
    <ds:schemaRef ds:uri="http://schemas.microsoft.com/sharepoint/v3"/>
    <ds:schemaRef ds:uri="http://purl.org/dc/terms/"/>
    <ds:schemaRef ds:uri="http://schemas.openxmlformats.org/package/2006/metadata/core-properties"/>
    <ds:schemaRef ds:uri="4fcad233-b354-4afd-a318-877ac56a702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824dadc-4a21-4275-a042-09f9c1f50df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2344</TotalTime>
  <Words>281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Open Sans Extrabold</vt:lpstr>
      <vt:lpstr>Wingdings 2</vt:lpstr>
      <vt:lpstr>Wingdings 3</vt:lpstr>
      <vt:lpstr>Title Slide and Thank You slide</vt:lpstr>
      <vt:lpstr>Content Slides</vt:lpstr>
      <vt:lpstr>Divider Slides</vt:lpstr>
      <vt:lpstr>Image Slides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Supplier Request and Invite</dc:title>
  <dc:creator>Skaria Parakal</dc:creator>
  <cp:lastModifiedBy>GOUDA, Muhammad</cp:lastModifiedBy>
  <cp:revision>246</cp:revision>
  <dcterms:created xsi:type="dcterms:W3CDTF">2018-11-23T05:42:10Z</dcterms:created>
  <dcterms:modified xsi:type="dcterms:W3CDTF">2021-03-17T09:41:34Z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0x01200032C75B5336C10548A7BC9274FE0A5A00</vt:lpwstr>
  </property>
</Properties>
</file>